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58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AA83-E7A0-422B-B69C-6714283BE57B}" type="datetimeFigureOut">
              <a:rPr lang="nl-NL" smtClean="0"/>
              <a:t>5-11-2015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9A234-E262-45D2-A5F6-FE8E0864C9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7775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AA83-E7A0-422B-B69C-6714283BE57B}" type="datetimeFigureOut">
              <a:rPr lang="nl-NL" smtClean="0"/>
              <a:t>5-11-2015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9A234-E262-45D2-A5F6-FE8E0864C9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071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AA83-E7A0-422B-B69C-6714283BE57B}" type="datetimeFigureOut">
              <a:rPr lang="nl-NL" smtClean="0"/>
              <a:t>5-11-2015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9A234-E262-45D2-A5F6-FE8E0864C9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8441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AA83-E7A0-422B-B69C-6714283BE57B}" type="datetimeFigureOut">
              <a:rPr lang="nl-NL" smtClean="0"/>
              <a:t>5-11-2015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9A234-E262-45D2-A5F6-FE8E0864C9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7945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AA83-E7A0-422B-B69C-6714283BE57B}" type="datetimeFigureOut">
              <a:rPr lang="nl-NL" smtClean="0"/>
              <a:t>5-11-2015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9A234-E262-45D2-A5F6-FE8E0864C9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7647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AA83-E7A0-422B-B69C-6714283BE57B}" type="datetimeFigureOut">
              <a:rPr lang="nl-NL" smtClean="0"/>
              <a:t>5-11-2015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9A234-E262-45D2-A5F6-FE8E0864C9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9222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AA83-E7A0-422B-B69C-6714283BE57B}" type="datetimeFigureOut">
              <a:rPr lang="nl-NL" smtClean="0"/>
              <a:t>5-11-2015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9A234-E262-45D2-A5F6-FE8E0864C9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335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AA83-E7A0-422B-B69C-6714283BE57B}" type="datetimeFigureOut">
              <a:rPr lang="nl-NL" smtClean="0"/>
              <a:t>5-11-2015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9A234-E262-45D2-A5F6-FE8E0864C9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9243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AA83-E7A0-422B-B69C-6714283BE57B}" type="datetimeFigureOut">
              <a:rPr lang="nl-NL" smtClean="0"/>
              <a:t>5-11-2015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9A234-E262-45D2-A5F6-FE8E0864C9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5816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AA83-E7A0-422B-B69C-6714283BE57B}" type="datetimeFigureOut">
              <a:rPr lang="nl-NL" smtClean="0"/>
              <a:t>5-11-2015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9A234-E262-45D2-A5F6-FE8E0864C9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4179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AA83-E7A0-422B-B69C-6714283BE57B}" type="datetimeFigureOut">
              <a:rPr lang="nl-NL" smtClean="0"/>
              <a:t>5-11-2015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9A234-E262-45D2-A5F6-FE8E0864C9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5668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9AA83-E7A0-422B-B69C-6714283BE57B}" type="datetimeFigureOut">
              <a:rPr lang="nl-NL" smtClean="0"/>
              <a:t>5-11-2015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9A234-E262-45D2-A5F6-FE8E0864C9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916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3999" y="698499"/>
            <a:ext cx="9144000" cy="863601"/>
          </a:xfrm>
        </p:spPr>
        <p:txBody>
          <a:bodyPr>
            <a:normAutofit fontScale="90000"/>
          </a:bodyPr>
          <a:lstStyle/>
          <a:p>
            <a:r>
              <a:rPr lang="nl-N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13 Enkele bijzondere financiële feiten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887" y="1909762"/>
            <a:ext cx="6372225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980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Naar aanleiding van een kasafsluiting (</a:t>
            </a:r>
            <a:r>
              <a:rPr lang="nl-NL" dirty="0" err="1" smtClean="0"/>
              <a:t>z</a:t>
            </a:r>
            <a:r>
              <a:rPr lang="nl-NL" smtClean="0"/>
              <a:t>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 smtClean="0"/>
              <a:t>K	100 Kas				1.180</a:t>
            </a:r>
          </a:p>
          <a:p>
            <a:pPr marL="0" indent="0">
              <a:buNone/>
            </a:pPr>
            <a:r>
              <a:rPr lang="nl-NL" dirty="0" smtClean="0"/>
              <a:t>	210 Kruisposten pinbetalingen	1.190</a:t>
            </a:r>
          </a:p>
          <a:p>
            <a:pPr marL="0" indent="0">
              <a:buNone/>
            </a:pPr>
            <a:r>
              <a:rPr lang="nl-NL" dirty="0" smtClean="0"/>
              <a:t>	211 Kruisposten creditcard	    491</a:t>
            </a:r>
          </a:p>
          <a:p>
            <a:pPr marL="0" indent="0">
              <a:buNone/>
            </a:pPr>
            <a:r>
              <a:rPr lang="nl-NL" dirty="0" smtClean="0"/>
              <a:t>	Aan verschuldigde BTW 6%			   114</a:t>
            </a:r>
          </a:p>
          <a:p>
            <a:pPr marL="0" indent="0">
              <a:buNone/>
            </a:pPr>
            <a:r>
              <a:rPr lang="nl-NL" dirty="0" smtClean="0"/>
              <a:t>	Aan Verschuldigde BTW 21%			   147</a:t>
            </a:r>
          </a:p>
          <a:p>
            <a:pPr marL="0" indent="0">
              <a:buNone/>
            </a:pPr>
            <a:r>
              <a:rPr lang="nl-NL" dirty="0" smtClean="0"/>
              <a:t>O	Aan Omzet btw laag				1.900</a:t>
            </a:r>
          </a:p>
          <a:p>
            <a:pPr marL="0" indent="0">
              <a:buNone/>
            </a:pPr>
            <a:r>
              <a:rPr lang="nl-NL" dirty="0" smtClean="0"/>
              <a:t>	Aan Omzet btw hoog				   700</a:t>
            </a:r>
          </a:p>
          <a:p>
            <a:pPr marL="0" indent="0">
              <a:buNone/>
            </a:pPr>
            <a:r>
              <a:rPr lang="nl-NL" dirty="0" smtClean="0"/>
              <a:t>I</a:t>
            </a:r>
          </a:p>
          <a:p>
            <a:pPr marL="0" indent="0">
              <a:buNone/>
            </a:pPr>
            <a:r>
              <a:rPr lang="nl-NL" dirty="0"/>
              <a:t>V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9169400" y="2159000"/>
            <a:ext cx="2838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110 bank       1.681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Aan 210 		 1.190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Aan 211		    491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71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9900" y="136495"/>
            <a:ext cx="10515600" cy="1070005"/>
          </a:xfrm>
        </p:spPr>
        <p:txBody>
          <a:bodyPr/>
          <a:lstStyle/>
          <a:p>
            <a:r>
              <a:rPr lang="nl-NL" dirty="0" smtClean="0"/>
              <a:t>Ontvangst goederen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302" y="399881"/>
            <a:ext cx="4626481" cy="295751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302" y="3928129"/>
            <a:ext cx="4038887" cy="2942996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3427" y="4648625"/>
            <a:ext cx="2273978" cy="213792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227" y="1457327"/>
            <a:ext cx="2273978" cy="2158658"/>
          </a:xfrm>
          <a:prstGeom prst="rect">
            <a:avLst/>
          </a:prstGeom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469900" y="3735220"/>
            <a:ext cx="10515600" cy="10700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Ontvangst factuur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6661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Magazijn en factuurontvangst apart boeken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18075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Ontvangst </a:t>
            </a:r>
            <a:r>
              <a:rPr lang="nl-NL" b="1" dirty="0" smtClean="0"/>
              <a:t>handels</a:t>
            </a:r>
            <a:r>
              <a:rPr lang="nl-NL" dirty="0" smtClean="0"/>
              <a:t>goederen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700 Voorraad goederen	80.000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Aan </a:t>
            </a:r>
            <a:r>
              <a:rPr lang="nl-NL" dirty="0" smtClean="0">
                <a:solidFill>
                  <a:srgbClr val="FF0000"/>
                </a:solidFill>
              </a:rPr>
              <a:t>710 Inkopen				80.000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Ontvangst factuur</a:t>
            </a:r>
          </a:p>
          <a:p>
            <a:pPr marL="0" indent="0">
              <a:buNone/>
            </a:pPr>
            <a:r>
              <a:rPr lang="nl-NL" dirty="0" smtClean="0"/>
              <a:t>	</a:t>
            </a:r>
            <a:r>
              <a:rPr lang="nl-NL" dirty="0" smtClean="0">
                <a:solidFill>
                  <a:srgbClr val="FF0000"/>
                </a:solidFill>
              </a:rPr>
              <a:t>710 Inkopen			80.000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180 Te verrekenen BTW	16.800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Aan 140 Crediteuren			96.800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98374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406400"/>
            <a:ext cx="10515600" cy="1498600"/>
          </a:xfrm>
        </p:spPr>
        <p:txBody>
          <a:bodyPr/>
          <a:lstStyle/>
          <a:p>
            <a:r>
              <a:rPr lang="nl-NL" dirty="0" smtClean="0"/>
              <a:t>Kasverschillen</a:t>
            </a:r>
            <a:br>
              <a:rPr lang="nl-NL" dirty="0" smtClean="0"/>
            </a:b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3412" y="82016"/>
            <a:ext cx="6186488" cy="6645067"/>
          </a:xfrm>
          <a:prstGeom prst="rect">
            <a:avLst/>
          </a:prstGeom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838200" y="2786166"/>
            <a:ext cx="3987800" cy="3220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1281906" y="1905000"/>
            <a:ext cx="3987800" cy="2715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sz="5800" dirty="0" smtClean="0"/>
              <a:t>Boekhouding</a:t>
            </a:r>
          </a:p>
          <a:p>
            <a:endParaRPr lang="nl-NL" sz="5800" dirty="0"/>
          </a:p>
          <a:p>
            <a:r>
              <a:rPr lang="nl-NL" sz="5800" dirty="0"/>
              <a:t>a</a:t>
            </a:r>
            <a:r>
              <a:rPr lang="nl-NL" sz="5800" dirty="0" smtClean="0"/>
              <a:t>anpassen aan de</a:t>
            </a:r>
          </a:p>
          <a:p>
            <a:endParaRPr lang="nl-NL" sz="5800" dirty="0"/>
          </a:p>
          <a:p>
            <a:r>
              <a:rPr lang="nl-NL" sz="5800" dirty="0"/>
              <a:t>Werkelijkheid</a:t>
            </a:r>
          </a:p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66" y="4275983"/>
            <a:ext cx="3289634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640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Kasverschillen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91075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Kasstaat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b="1" dirty="0" smtClean="0"/>
              <a:t>Kastekort</a:t>
            </a:r>
          </a:p>
          <a:p>
            <a:pPr marL="0" indent="0">
              <a:buNone/>
            </a:pPr>
            <a:r>
              <a:rPr lang="nl-NL" dirty="0" smtClean="0"/>
              <a:t>900 Incidentele baten en lasten		2</a:t>
            </a:r>
          </a:p>
          <a:p>
            <a:pPr marL="0" indent="0">
              <a:buNone/>
            </a:pPr>
            <a:r>
              <a:rPr lang="nl-NL" dirty="0" smtClean="0"/>
              <a:t>Aan 100 kas							2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b="1" dirty="0" smtClean="0"/>
              <a:t>Kasteveel</a:t>
            </a:r>
          </a:p>
          <a:p>
            <a:pPr marL="0" indent="0">
              <a:buNone/>
            </a:pPr>
            <a:r>
              <a:rPr lang="nl-NL" dirty="0" smtClean="0"/>
              <a:t>Kas 						5</a:t>
            </a:r>
          </a:p>
          <a:p>
            <a:pPr marL="0" indent="0">
              <a:buNone/>
            </a:pPr>
            <a:r>
              <a:rPr lang="nl-NL" dirty="0" smtClean="0"/>
              <a:t>Aan</a:t>
            </a:r>
            <a:r>
              <a:rPr lang="nl-NL" dirty="0"/>
              <a:t> 900 Incidentele baten en </a:t>
            </a:r>
            <a:r>
              <a:rPr lang="nl-NL" dirty="0" smtClean="0"/>
              <a:t>lasten			5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4837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500" y="519111"/>
            <a:ext cx="10515600" cy="3467101"/>
          </a:xfrm>
        </p:spPr>
        <p:txBody>
          <a:bodyPr>
            <a:normAutofit/>
          </a:bodyPr>
          <a:lstStyle/>
          <a:p>
            <a:r>
              <a:rPr lang="nl-NL" b="1" dirty="0" smtClean="0"/>
              <a:t>Kortingen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Afgesproken kortingen zoals kwantumkorting</a:t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Kortingen voor contante betaling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0" y="274637"/>
            <a:ext cx="2628900" cy="160972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0" y="3986212"/>
            <a:ext cx="10458996" cy="190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729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Kortingen bij inkopen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NIET APART BOEKEN !!!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err="1" smtClean="0"/>
              <a:t>Dussssss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710 Inkopen				4.500</a:t>
            </a:r>
          </a:p>
          <a:p>
            <a:pPr marL="0" indent="0">
              <a:buNone/>
            </a:pPr>
            <a:r>
              <a:rPr lang="nl-NL" dirty="0" smtClean="0"/>
              <a:t>180 Te verrekenen BTW	 	    945</a:t>
            </a:r>
          </a:p>
          <a:p>
            <a:pPr marL="0" indent="0">
              <a:buNone/>
            </a:pPr>
            <a:r>
              <a:rPr lang="nl-NL" dirty="0" smtClean="0"/>
              <a:t>Aan 140 Crediteuren				5.445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365125"/>
            <a:ext cx="29210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718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Kortingen bij verkopen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dirty="0" smtClean="0"/>
              <a:t>Waarom ??</a:t>
            </a:r>
          </a:p>
          <a:p>
            <a:pPr marL="0" indent="0">
              <a:buNone/>
            </a:pPr>
            <a:r>
              <a:rPr lang="nl-NL" dirty="0" smtClean="0"/>
              <a:t>Je kunt dan brutowinsten/toegevoegde waardes </a:t>
            </a:r>
            <a:r>
              <a:rPr lang="nl-NL" dirty="0"/>
              <a:t>goed vergelijken</a:t>
            </a:r>
            <a:r>
              <a:rPr lang="nl-NL" dirty="0" smtClean="0"/>
              <a:t>.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D	130 Debiteuren			119.790</a:t>
            </a:r>
          </a:p>
          <a:p>
            <a:pPr marL="0" indent="0">
              <a:buNone/>
            </a:pPr>
            <a:r>
              <a:rPr lang="nl-NL" dirty="0" smtClean="0"/>
              <a:t>	815 Verleende kortingen		     1.000</a:t>
            </a:r>
          </a:p>
          <a:p>
            <a:pPr marL="0" indent="0">
              <a:buNone/>
            </a:pPr>
            <a:r>
              <a:rPr lang="nl-NL" dirty="0" smtClean="0"/>
              <a:t>	Aan </a:t>
            </a:r>
            <a:r>
              <a:rPr lang="nl-NL" dirty="0"/>
              <a:t>181 Verschuldigde </a:t>
            </a:r>
            <a:r>
              <a:rPr lang="nl-NL" dirty="0" smtClean="0"/>
              <a:t>BTW				  20.790	</a:t>
            </a:r>
            <a:r>
              <a:rPr lang="nl-NL" dirty="0"/>
              <a:t>	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O</a:t>
            </a:r>
            <a:r>
              <a:rPr lang="nl-NL" dirty="0"/>
              <a:t>	</a:t>
            </a:r>
            <a:r>
              <a:rPr lang="nl-NL" dirty="0" smtClean="0"/>
              <a:t>Aan 850 Opbrengst verkopen 			100.000</a:t>
            </a: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	Let op BTW wordt berekend over  99.000 euro</a:t>
            </a:r>
            <a:endParaRPr lang="nl-NL" dirty="0"/>
          </a:p>
          <a:p>
            <a:pPr marL="0" indent="0">
              <a:buNone/>
            </a:pPr>
            <a:r>
              <a:rPr lang="nl-NL" dirty="0" smtClean="0"/>
              <a:t>I</a:t>
            </a:r>
          </a:p>
          <a:p>
            <a:pPr marL="0" indent="0">
              <a:buNone/>
            </a:pPr>
            <a:r>
              <a:rPr lang="nl-NL" dirty="0"/>
              <a:t>V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9074" y="415539"/>
            <a:ext cx="3349625" cy="134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975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Kruisposten (tussen kas, bank en bank)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Je mag nooit iets boeken zonder boekstuk !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Storten contant geld 		en het bankafschrift komt later</a:t>
            </a:r>
          </a:p>
          <a:p>
            <a:pPr marL="0" indent="0">
              <a:buNone/>
            </a:pPr>
            <a:r>
              <a:rPr lang="nl-NL" dirty="0" smtClean="0"/>
              <a:t>Pin betalingen			</a:t>
            </a:r>
            <a:r>
              <a:rPr lang="nl-NL" dirty="0"/>
              <a:t>en het bankafschrift komt later</a:t>
            </a:r>
          </a:p>
          <a:p>
            <a:pPr marL="0" indent="0">
              <a:buNone/>
            </a:pPr>
            <a:r>
              <a:rPr lang="nl-NL" dirty="0" smtClean="0"/>
              <a:t>Creditcard betalingen		</a:t>
            </a:r>
            <a:r>
              <a:rPr lang="nl-NL" dirty="0"/>
              <a:t>en het bankafschrift komt later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Geld van bank naar bank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Pinopname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0" y="973207"/>
            <a:ext cx="2095500" cy="143496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800" y="4708323"/>
            <a:ext cx="2089150" cy="64790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9565" y="4616046"/>
            <a:ext cx="3742835" cy="64790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3375" y="5687251"/>
            <a:ext cx="1647825" cy="111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51728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1EC7C3FB-37D8-48ED-8B64-0DE660E04E2A}" vid="{0EAB2C89-8CDE-4D4C-AB68-C5349F7FA47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108</TotalTime>
  <Words>90</Words>
  <Application>Microsoft Office PowerPoint</Application>
  <PresentationFormat>Breedbeeld</PresentationFormat>
  <Paragraphs>77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Kantoorthema</vt:lpstr>
      <vt:lpstr>13 Enkele bijzondere financiële feiten.</vt:lpstr>
      <vt:lpstr>Ontvangst goederen</vt:lpstr>
      <vt:lpstr>Magazijn en factuurontvangst apart boeken</vt:lpstr>
      <vt:lpstr>Kasverschillen </vt:lpstr>
      <vt:lpstr>Kasverschillen</vt:lpstr>
      <vt:lpstr>Kortingen  Afgesproken kortingen zoals kwantumkorting  Kortingen voor contante betaling</vt:lpstr>
      <vt:lpstr>Kortingen bij inkopen</vt:lpstr>
      <vt:lpstr>Kortingen bij verkopen</vt:lpstr>
      <vt:lpstr>Kruisposten (tussen kas, bank en bank)</vt:lpstr>
      <vt:lpstr>Naar aanleiding van een kasafsluiting (z)</vt:lpstr>
    </vt:vector>
  </TitlesOfParts>
  <Company>ROC van Twente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 Enkele bijzondere financiële feiten.</dc:title>
  <dc:creator>Jan Willem Heuten</dc:creator>
  <cp:lastModifiedBy>Jan Willem Heuten</cp:lastModifiedBy>
  <cp:revision>12</cp:revision>
  <dcterms:created xsi:type="dcterms:W3CDTF">2015-11-05T11:52:06Z</dcterms:created>
  <dcterms:modified xsi:type="dcterms:W3CDTF">2015-11-05T13:40:15Z</dcterms:modified>
</cp:coreProperties>
</file>